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0" r:id="rId3"/>
    <p:sldId id="379" r:id="rId4"/>
    <p:sldId id="390" r:id="rId5"/>
    <p:sldId id="391" r:id="rId6"/>
    <p:sldId id="396" r:id="rId7"/>
    <p:sldId id="277" r:id="rId8"/>
    <p:sldId id="273" r:id="rId9"/>
    <p:sldId id="389" r:id="rId10"/>
    <p:sldId id="380" r:id="rId11"/>
    <p:sldId id="381" r:id="rId12"/>
    <p:sldId id="384" r:id="rId13"/>
    <p:sldId id="383" r:id="rId14"/>
    <p:sldId id="385" r:id="rId15"/>
    <p:sldId id="386" r:id="rId16"/>
    <p:sldId id="387" r:id="rId17"/>
    <p:sldId id="388" r:id="rId18"/>
    <p:sldId id="382" r:id="rId19"/>
    <p:sldId id="375" r:id="rId20"/>
    <p:sldId id="377" r:id="rId21"/>
    <p:sldId id="378" r:id="rId22"/>
    <p:sldId id="262" r:id="rId23"/>
    <p:sldId id="376" r:id="rId24"/>
    <p:sldId id="392" r:id="rId25"/>
    <p:sldId id="393" r:id="rId26"/>
    <p:sldId id="394" r:id="rId27"/>
    <p:sldId id="395" r:id="rId28"/>
    <p:sldId id="368" r:id="rId29"/>
    <p:sldId id="259" r:id="rId30"/>
    <p:sldId id="258" r:id="rId31"/>
    <p:sldId id="260" r:id="rId32"/>
    <p:sldId id="37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7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8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9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9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0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2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6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3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6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D580A-ECE6-45CE-9537-2BC656DFEAD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8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en/products/detail/norcomp-inc/171-025-203L001/85814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1075A462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mcmaster.com/93465A113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0272A106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3djake.com/ruthex/threaded-insert-4-40-unc-100-piec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8685A540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195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afruit.com/product/1952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yoelec.com/products/cryoswitchsp6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en/products/detail/yageo/MFR-25FBF52-10K/13219" TargetMode="External"/><Relationship Id="rId2" Type="http://schemas.openxmlformats.org/officeDocument/2006/relationships/hyperlink" Target="https://www.amazon.com/ZYAMY-Dupont-Connector-Multicolor-Breadboard/dp/B0789F523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hyperlink" Target="https://www.digikey.com/en/products/detail/e-switch/TL59NF160Q/390533" TargetMode="External"/><Relationship Id="rId4" Type="http://schemas.openxmlformats.org/officeDocument/2006/relationships/hyperlink" Target="https://www.adafruit.com/product/1559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ProductDetail/Bud-Industries/AN-1304-A?qs=9qK3lZr%252Bi0J%2FETgT9O2KyQ%3D%3D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ProductDetail/Bud-Industries/AN-1304-A?qs=9qK3lZr%252Bi0J%2FETgT9O2KyQ%3D%3D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oochhardwoods.com/detail/?i=124w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master.com/92421A645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98EA-ADC8-7F76-BE0C-479BCE01A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77645"/>
            <a:ext cx="7772400" cy="1677398"/>
          </a:xfrm>
        </p:spPr>
        <p:txBody>
          <a:bodyPr>
            <a:normAutofit/>
          </a:bodyPr>
          <a:lstStyle/>
          <a:p>
            <a:r>
              <a:rPr lang="en-US" dirty="0"/>
              <a:t>SP6T Control System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9F7182C-C92E-ECA4-E6CE-C0F2D4A0C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497" y="5199968"/>
            <a:ext cx="6858000" cy="12998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2024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C794C6-5A5D-4C7B-7A32-12A74AC9C2C6}"/>
              </a:ext>
            </a:extLst>
          </p:cNvPr>
          <p:cNvSpPr/>
          <p:nvPr/>
        </p:nvSpPr>
        <p:spPr>
          <a:xfrm>
            <a:off x="2570080" y="3901768"/>
            <a:ext cx="3822751" cy="12017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ED16BB9-5D70-A080-D060-C8510246D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02" y="2692399"/>
            <a:ext cx="928790" cy="97767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73DA4A4-15ED-6B88-0EBB-83995378D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51" y="3025587"/>
            <a:ext cx="1034048" cy="27149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E4E72A3-34BA-31A4-955D-6B335E8D69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5403131" y="2573750"/>
            <a:ext cx="1528252" cy="1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80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564F0-84F7-7C4B-CEAE-78313449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30" y="3143839"/>
            <a:ext cx="4675646" cy="3499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5EC6A-A98A-F5C8-364D-A342FB3FAD8D}"/>
              </a:ext>
            </a:extLst>
          </p:cNvPr>
          <p:cNvSpPr txBox="1"/>
          <p:nvPr/>
        </p:nvSpPr>
        <p:spPr>
          <a:xfrm>
            <a:off x="296943" y="314383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https://www.digikey.com/en/products/detail/norcomp-inc/171-025-203L001/858144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C7B1D-1FC9-9660-1C37-57C90CB12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9" y="679672"/>
            <a:ext cx="7899662" cy="23381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92A3FC-560D-7AC7-7A85-7134CC8BC247}"/>
              </a:ext>
            </a:extLst>
          </p:cNvPr>
          <p:cNvSpPr txBox="1"/>
          <p:nvPr/>
        </p:nvSpPr>
        <p:spPr>
          <a:xfrm>
            <a:off x="7296346" y="679672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7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4173D-4D67-9CD1-B237-EA067F81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24" y="512337"/>
            <a:ext cx="5155087" cy="3949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BC908-ABB9-18F0-7A91-628B5F1F5664}"/>
              </a:ext>
            </a:extLst>
          </p:cNvPr>
          <p:cNvSpPr txBox="1"/>
          <p:nvPr/>
        </p:nvSpPr>
        <p:spPr>
          <a:xfrm>
            <a:off x="2455684" y="48115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https://www.mcmaster.com/91075A462/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CA017-62EF-5867-405C-DEB8735BB1BF}"/>
              </a:ext>
            </a:extLst>
          </p:cNvPr>
          <p:cNvSpPr txBox="1"/>
          <p:nvPr/>
        </p:nvSpPr>
        <p:spPr>
          <a:xfrm>
            <a:off x="7027684" y="2046461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59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24F6FA-6EF9-BF5B-41C6-2BBD04772633}"/>
              </a:ext>
            </a:extLst>
          </p:cNvPr>
          <p:cNvSpPr txBox="1"/>
          <p:nvPr/>
        </p:nvSpPr>
        <p:spPr>
          <a:xfrm>
            <a:off x="2597084" y="526402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https://www.mcmaster.com/93465A113/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716C0-869E-ABE7-66D3-38080AFC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44" y="580213"/>
            <a:ext cx="5839312" cy="4439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AF03C3-4C86-35D2-14AA-62C095721A14}"/>
              </a:ext>
            </a:extLst>
          </p:cNvPr>
          <p:cNvSpPr txBox="1"/>
          <p:nvPr/>
        </p:nvSpPr>
        <p:spPr>
          <a:xfrm>
            <a:off x="7598004" y="2338327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05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DBD428-6172-1E99-0310-2CD7A03CADFD}"/>
              </a:ext>
            </a:extLst>
          </p:cNvPr>
          <p:cNvSpPr txBox="1"/>
          <p:nvPr/>
        </p:nvSpPr>
        <p:spPr>
          <a:xfrm>
            <a:off x="7720552" y="1932974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B9EDD-AEA2-121D-494F-15512301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4" y="257081"/>
            <a:ext cx="6768446" cy="5198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30FF06-E22A-8232-C9A4-9276052B3A99}"/>
              </a:ext>
            </a:extLst>
          </p:cNvPr>
          <p:cNvSpPr txBox="1"/>
          <p:nvPr/>
        </p:nvSpPr>
        <p:spPr>
          <a:xfrm>
            <a:off x="2644218" y="54996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https://www.mcmaster.com/90272A106/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0968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8618E6-3F68-16DB-5E3E-CDD1D33B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6" y="256943"/>
            <a:ext cx="6872139" cy="4904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EEA1B-0A2E-1005-2328-47AE6275220E}"/>
              </a:ext>
            </a:extLst>
          </p:cNvPr>
          <p:cNvSpPr txBox="1"/>
          <p:nvPr/>
        </p:nvSpPr>
        <p:spPr>
          <a:xfrm>
            <a:off x="7239785" y="2410444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BCFCE-3730-EDB2-6B21-BAE1DAE3ACB6}"/>
              </a:ext>
            </a:extLst>
          </p:cNvPr>
          <p:cNvSpPr txBox="1"/>
          <p:nvPr/>
        </p:nvSpPr>
        <p:spPr>
          <a:xfrm>
            <a:off x="1036949" y="5486400"/>
            <a:ext cx="6872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front-panel-edge-</a:t>
            </a:r>
            <a:r>
              <a:rPr lang="en-US" sz="4400" dirty="0" err="1"/>
              <a:t>bracket.STL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1366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18D8B4-81DF-6484-7D86-746CE4FD782D}"/>
              </a:ext>
            </a:extLst>
          </p:cNvPr>
          <p:cNvSpPr txBox="1"/>
          <p:nvPr/>
        </p:nvSpPr>
        <p:spPr>
          <a:xfrm>
            <a:off x="6848278" y="2351526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X7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27E93-0E90-71E5-D9C0-26641FD7B459}"/>
              </a:ext>
            </a:extLst>
          </p:cNvPr>
          <p:cNvSpPr txBox="1"/>
          <p:nvPr/>
        </p:nvSpPr>
        <p:spPr>
          <a:xfrm>
            <a:off x="1428160" y="551202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https://www.3djake.com/ruthex/threaded-insert-4-40-unc-100-pieces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52B6A-49DF-EA00-F94A-B0D084046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5" y="122548"/>
            <a:ext cx="6199067" cy="51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02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52B2D014-F38D-FD16-E2C5-CE982744A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05"/>
          <a:stretch/>
        </p:blipFill>
        <p:spPr>
          <a:xfrm>
            <a:off x="1003492" y="898057"/>
            <a:ext cx="2383392" cy="5061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A4245-7382-E775-0E94-58F68C0A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37370" y="633311"/>
            <a:ext cx="1044222" cy="820134"/>
          </a:xfrm>
          <a:prstGeom prst="rect">
            <a:avLst/>
          </a:prstGeom>
        </p:spPr>
      </p:pic>
      <p:pic>
        <p:nvPicPr>
          <p:cNvPr id="7" name="Picture 6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B71AB592-BAEC-24B2-CF8B-774A3C1B8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8" t="28237" r="22887"/>
          <a:stretch/>
        </p:blipFill>
        <p:spPr>
          <a:xfrm>
            <a:off x="5218201" y="1894788"/>
            <a:ext cx="2922307" cy="3847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A773F5-0D02-B229-BAA0-255CCA76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70364" y="5027765"/>
            <a:ext cx="1044222" cy="820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3930B-1518-BF66-77AC-85094D5F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4433" y="5112606"/>
            <a:ext cx="1044222" cy="820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80D2B6-76AC-3ADD-B905-05A4E83C1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49" y="738569"/>
            <a:ext cx="1044222" cy="820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F9E0FA-AB1D-9930-3092-F60D982F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28234" y="962610"/>
            <a:ext cx="1044222" cy="820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3592C5-3D88-2FE6-585B-50100B77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137900" y="5232952"/>
            <a:ext cx="1044222" cy="820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094DD-206D-E0D0-E544-1CC249AF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44065" y="5925822"/>
            <a:ext cx="1044222" cy="8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7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B4BA3-F359-E9A6-BB8D-A256AF39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0" y="771027"/>
            <a:ext cx="6010600" cy="4616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2CE011-9364-E239-6FE6-D2B74204230A}"/>
              </a:ext>
            </a:extLst>
          </p:cNvPr>
          <p:cNvSpPr txBox="1"/>
          <p:nvPr/>
        </p:nvSpPr>
        <p:spPr>
          <a:xfrm>
            <a:off x="6706876" y="2419594"/>
            <a:ext cx="133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X6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CBCB-8719-2D25-86AE-54E5573B42DF}"/>
              </a:ext>
            </a:extLst>
          </p:cNvPr>
          <p:cNvSpPr txBox="1"/>
          <p:nvPr/>
        </p:nvSpPr>
        <p:spPr>
          <a:xfrm>
            <a:off x="2606512" y="59993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https://www.mcmaster.com/98685A540/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84975-1FDA-E3A0-3D97-2D47C425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640" y="562535"/>
            <a:ext cx="2488726" cy="18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0DE0CE-E94F-DBBD-222F-DBD2486C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24" y="0"/>
            <a:ext cx="5890352" cy="2951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4C8F6-B145-ADFB-BE09-C1B398F94D02}"/>
              </a:ext>
            </a:extLst>
          </p:cNvPr>
          <p:cNvSpPr txBox="1"/>
          <p:nvPr/>
        </p:nvSpPr>
        <p:spPr>
          <a:xfrm>
            <a:off x="2191732" y="29135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https://www.adafruit.com/product/1957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0F737-8E02-3720-FE58-71E86A7D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007" y="3282864"/>
            <a:ext cx="5618375" cy="3098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1875A3-5B84-B651-03F5-F58532F05BC9}"/>
              </a:ext>
            </a:extLst>
          </p:cNvPr>
          <p:cNvSpPr txBox="1"/>
          <p:nvPr/>
        </p:nvSpPr>
        <p:spPr>
          <a:xfrm>
            <a:off x="1974915" y="638485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https://www.adafruit.com/product/1952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8246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70AEA-CCE8-6A23-10A9-9E6A23A0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39" y="1445149"/>
            <a:ext cx="2390775" cy="4476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275A5-131C-63FD-3BD3-A7B15A295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50" y="2090860"/>
            <a:ext cx="5023211" cy="3161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C1481D-8D1F-5729-2515-50223C6D4D7B}"/>
              </a:ext>
            </a:extLst>
          </p:cNvPr>
          <p:cNvSpPr txBox="1"/>
          <p:nvPr/>
        </p:nvSpPr>
        <p:spPr>
          <a:xfrm>
            <a:off x="3477950" y="527556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https://www.cryoelec.com/products/cryoswitchsp6t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451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7" y="273378"/>
            <a:ext cx="8282634" cy="55712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Abstract</a:t>
            </a:r>
          </a:p>
          <a:p>
            <a:pPr algn="ctr"/>
            <a:r>
              <a:rPr lang="en-US" sz="3200" dirty="0"/>
              <a:t>This system uses the MEMSDuino to control the SP6T switches available from CryoElec.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6383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46E929F-1900-51B6-9BE1-95004AFE4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4" y="1764309"/>
            <a:ext cx="3817856" cy="2644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521AA-CC9C-4995-3335-D7369A07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16" y="1623835"/>
            <a:ext cx="4279770" cy="2784758"/>
          </a:xfrm>
          <a:prstGeom prst="rect">
            <a:avLst/>
          </a:prstGeom>
        </p:spPr>
      </p:pic>
      <p:pic>
        <p:nvPicPr>
          <p:cNvPr id="11" name="Picture 10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97B8B79A-E49E-25B7-3631-656D0268C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785" y="4777975"/>
            <a:ext cx="1714708" cy="9194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C7413EE-AA2A-4D4C-4EF8-61BA631058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08" b="85715"/>
          <a:stretch/>
        </p:blipFill>
        <p:spPr>
          <a:xfrm>
            <a:off x="5939764" y="658223"/>
            <a:ext cx="960750" cy="8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8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9D79F-28B8-8419-A1A4-40313E3D8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9" y="3345111"/>
            <a:ext cx="3578514" cy="2828865"/>
          </a:xfrm>
          <a:prstGeom prst="rect">
            <a:avLst/>
          </a:prstGeom>
        </p:spPr>
      </p:pic>
      <p:pic>
        <p:nvPicPr>
          <p:cNvPr id="7" name="Picture 6" descr="A group of gold coins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E6107D59-3711-6A3C-9B2D-0E9A72F02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6" y="3333200"/>
            <a:ext cx="2950352" cy="2737906"/>
          </a:xfrm>
          <a:prstGeom prst="rect">
            <a:avLst/>
          </a:prstGeom>
        </p:spPr>
      </p:pic>
      <p:pic>
        <p:nvPicPr>
          <p:cNvPr id="9" name="Picture 8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84121EBC-8407-A6AB-589C-6D1419F380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" t="14530" r="3609" b="11344"/>
          <a:stretch/>
        </p:blipFill>
        <p:spPr>
          <a:xfrm>
            <a:off x="273377" y="684024"/>
            <a:ext cx="8597246" cy="19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1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AD9B8D2-5D95-9A45-5724-1C71EE7C1481}"/>
              </a:ext>
            </a:extLst>
          </p:cNvPr>
          <p:cNvSpPr txBox="1"/>
          <p:nvPr/>
        </p:nvSpPr>
        <p:spPr>
          <a:xfrm>
            <a:off x="5002016" y="2518027"/>
            <a:ext cx="42213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/>
              </a:rPr>
              <a:t>https://www.amazon.com/ZYAMY-Dupont-Connector-Multicolor-Breadboard/dp/B0789F523N/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338F89-09E1-C01A-8CEC-64EBE223DFC4}"/>
              </a:ext>
            </a:extLst>
          </p:cNvPr>
          <p:cNvSpPr txBox="1"/>
          <p:nvPr/>
        </p:nvSpPr>
        <p:spPr>
          <a:xfrm>
            <a:off x="208626" y="5372909"/>
            <a:ext cx="4221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https://www.digikey.com/en/products/detail/yageo/MFR-25FBF52-10K/13219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76959-CA20-2E67-67D5-D6B1651CD055}"/>
              </a:ext>
            </a:extLst>
          </p:cNvPr>
          <p:cNvSpPr txBox="1"/>
          <p:nvPr/>
        </p:nvSpPr>
        <p:spPr>
          <a:xfrm>
            <a:off x="4780626" y="5649908"/>
            <a:ext cx="4221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/>
              </a:rPr>
              <a:t>https://www.adafruit.com/product/1559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B9522-9884-6236-37FC-B0D83994A105}"/>
              </a:ext>
            </a:extLst>
          </p:cNvPr>
          <p:cNvSpPr txBox="1"/>
          <p:nvPr/>
        </p:nvSpPr>
        <p:spPr>
          <a:xfrm>
            <a:off x="114363" y="2775654"/>
            <a:ext cx="4409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5"/>
              </a:rPr>
              <a:t>https://www.digikey.com/en/products/detail/e-switch/TL59NF160Q/390533</a:t>
            </a:r>
            <a:r>
              <a:rPr lang="en-US" dirty="0"/>
              <a:t> </a:t>
            </a:r>
          </a:p>
        </p:txBody>
      </p:sp>
      <p:pic>
        <p:nvPicPr>
          <p:cNvPr id="16" name="Picture 15" descr="A picture containing indoor&#10;&#10;Description automatically generated">
            <a:extLst>
              <a:ext uri="{FF2B5EF4-FFF2-40B4-BE49-F238E27FC236}">
                <a16:creationId xmlns:a16="http://schemas.microsoft.com/office/drawing/2014/main" id="{E450D24C-0BC8-FCD4-5EF6-8842C49BBB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4" t="1051" r="42986" b="77767"/>
          <a:stretch/>
        </p:blipFill>
        <p:spPr>
          <a:xfrm>
            <a:off x="1319753" y="2091859"/>
            <a:ext cx="2117854" cy="750413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2A3A3512-0266-EE03-7569-E3B9114FD7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33" r="62596"/>
          <a:stretch/>
        </p:blipFill>
        <p:spPr>
          <a:xfrm>
            <a:off x="336243" y="4336330"/>
            <a:ext cx="2251149" cy="1089930"/>
          </a:xfrm>
          <a:prstGeom prst="rect">
            <a:avLst/>
          </a:prstGeom>
        </p:spPr>
      </p:pic>
      <p:pic>
        <p:nvPicPr>
          <p:cNvPr id="18" name="Picture 17" descr="A picture containing indoor&#10;&#10;Description automatically generated">
            <a:extLst>
              <a:ext uri="{FF2B5EF4-FFF2-40B4-BE49-F238E27FC236}">
                <a16:creationId xmlns:a16="http://schemas.microsoft.com/office/drawing/2014/main" id="{74545BEE-95EF-EE91-9E79-A6FE2AEEF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7" t="57964" r="36227" b="25201"/>
          <a:stretch/>
        </p:blipFill>
        <p:spPr>
          <a:xfrm>
            <a:off x="5114728" y="1903687"/>
            <a:ext cx="1303827" cy="679387"/>
          </a:xfrm>
          <a:prstGeom prst="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B41086B2-4EFC-B875-3966-A58568838A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3" t="17028" r="26453" b="40849"/>
          <a:stretch/>
        </p:blipFill>
        <p:spPr>
          <a:xfrm>
            <a:off x="5191584" y="3653357"/>
            <a:ext cx="1116705" cy="204271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057CAE09-0B88-F39F-F5D8-E7570BB6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Order Components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22EA28-B271-53F5-1DA5-7DEDB7CFF5F5}"/>
              </a:ext>
            </a:extLst>
          </p:cNvPr>
          <p:cNvSpPr/>
          <p:nvPr/>
        </p:nvSpPr>
        <p:spPr>
          <a:xfrm>
            <a:off x="6418555" y="1938316"/>
            <a:ext cx="1829199" cy="646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4 Wire Header cable, 6” long x1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C1990A-0A8A-DFA7-1D45-9B1C3DA2585D}"/>
              </a:ext>
            </a:extLst>
          </p:cNvPr>
          <p:cNvSpPr/>
          <p:nvPr/>
        </p:nvSpPr>
        <p:spPr>
          <a:xfrm>
            <a:off x="6485137" y="5049744"/>
            <a:ext cx="1829199" cy="646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NeoPixel</a:t>
            </a:r>
            <a:r>
              <a:rPr lang="en-US" sz="1350" dirty="0"/>
              <a:t> RGB programmable LED x6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A2EA63A-9967-386E-C0E2-9398656F958D}"/>
              </a:ext>
            </a:extLst>
          </p:cNvPr>
          <p:cNvSpPr/>
          <p:nvPr/>
        </p:nvSpPr>
        <p:spPr>
          <a:xfrm>
            <a:off x="2587392" y="4544162"/>
            <a:ext cx="2037825" cy="8125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10 kOhm axial resistor x6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E37D3B8-967F-EB1D-5508-C61BE5EF6280}"/>
              </a:ext>
            </a:extLst>
          </p:cNvPr>
          <p:cNvSpPr/>
          <p:nvPr/>
        </p:nvSpPr>
        <p:spPr>
          <a:xfrm>
            <a:off x="3437607" y="2474308"/>
            <a:ext cx="942854" cy="3482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Button x6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17FA90A-F488-EE94-C61C-4F85B219BC56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4952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71A17C-AA6C-25B4-1166-C60D7D08A5FD}"/>
              </a:ext>
            </a:extLst>
          </p:cNvPr>
          <p:cNvSpPr txBox="1"/>
          <p:nvPr/>
        </p:nvSpPr>
        <p:spPr>
          <a:xfrm>
            <a:off x="481264" y="5536909"/>
            <a:ext cx="519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152.4 mm x 88.9 mm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50D37-F7B4-7D1F-3F92-F22B9EF53622}"/>
              </a:ext>
            </a:extLst>
          </p:cNvPr>
          <p:cNvSpPr txBox="1"/>
          <p:nvPr/>
        </p:nvSpPr>
        <p:spPr>
          <a:xfrm>
            <a:off x="481264" y="6100790"/>
            <a:ext cx="783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Black solder mask, white silkscreen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C0A13-752E-CFC6-5DC6-7CD69B5F3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9"/>
          <a:stretch/>
        </p:blipFill>
        <p:spPr>
          <a:xfrm>
            <a:off x="238125" y="30723"/>
            <a:ext cx="8667750" cy="5124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43BBE-1430-06B4-A4FC-233AAB1CE8D0}"/>
              </a:ext>
            </a:extLst>
          </p:cNvPr>
          <p:cNvSpPr txBox="1"/>
          <p:nvPr/>
        </p:nvSpPr>
        <p:spPr>
          <a:xfrm>
            <a:off x="1258973" y="4703271"/>
            <a:ext cx="7143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MEMSduino\PCB_files\6button-6neopixel-gerbers.zip </a:t>
            </a:r>
          </a:p>
        </p:txBody>
      </p:sp>
    </p:spTree>
    <p:extLst>
      <p:ext uri="{BB962C8B-B14F-4D97-AF65-F5344CB8AC3E}">
        <p14:creationId xmlns:p14="http://schemas.microsoft.com/office/powerpoint/2010/main" val="3199284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0768AB-DAEC-B08C-203B-FDF8C92AD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6" y="376313"/>
            <a:ext cx="7673311" cy="5558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57AED-E893-0B64-3A70-122C2A98D5F3}"/>
              </a:ext>
            </a:extLst>
          </p:cNvPr>
          <p:cNvSpPr txBox="1"/>
          <p:nvPr/>
        </p:nvSpPr>
        <p:spPr>
          <a:xfrm>
            <a:off x="1692110" y="6018088"/>
            <a:ext cx="6216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MEMSduino\PCB_files\6button-6neopixel-gerbers.zip </a:t>
            </a:r>
          </a:p>
        </p:txBody>
      </p:sp>
    </p:spTree>
    <p:extLst>
      <p:ext uri="{BB962C8B-B14F-4D97-AF65-F5344CB8AC3E}">
        <p14:creationId xmlns:p14="http://schemas.microsoft.com/office/powerpoint/2010/main" val="4032861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63123E-1A86-F9EF-4CCF-9C0F0079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50" y="245097"/>
            <a:ext cx="6586832" cy="619812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54CACD2-A550-0F1D-C354-F805A3219A10}"/>
              </a:ext>
            </a:extLst>
          </p:cNvPr>
          <p:cNvSpPr/>
          <p:nvPr/>
        </p:nvSpPr>
        <p:spPr>
          <a:xfrm flipH="1">
            <a:off x="4325066" y="3852333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28AE049-E0F6-D7BE-371A-6BA1CB3EAA97}"/>
              </a:ext>
            </a:extLst>
          </p:cNvPr>
          <p:cNvSpPr/>
          <p:nvPr/>
        </p:nvSpPr>
        <p:spPr>
          <a:xfrm flipH="1">
            <a:off x="2276133" y="4246034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5DE3CD-1601-3E09-2895-9F23116B93D0}"/>
              </a:ext>
            </a:extLst>
          </p:cNvPr>
          <p:cNvSpPr/>
          <p:nvPr/>
        </p:nvSpPr>
        <p:spPr>
          <a:xfrm rot="16200000" flipH="1">
            <a:off x="2687614" y="4850555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9F5ACA2-4CB9-20B5-572E-6604A4957B75}"/>
              </a:ext>
            </a:extLst>
          </p:cNvPr>
          <p:cNvSpPr/>
          <p:nvPr/>
        </p:nvSpPr>
        <p:spPr>
          <a:xfrm flipH="1">
            <a:off x="2774397" y="1274234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D295A1E-FFB3-CF91-41C3-062066A7B547}"/>
              </a:ext>
            </a:extLst>
          </p:cNvPr>
          <p:cNvSpPr/>
          <p:nvPr/>
        </p:nvSpPr>
        <p:spPr>
          <a:xfrm rot="16200000" flipH="1">
            <a:off x="2551300" y="768775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440655-BF89-6745-7FDA-015AA6935E37}"/>
              </a:ext>
            </a:extLst>
          </p:cNvPr>
          <p:cNvSpPr/>
          <p:nvPr/>
        </p:nvSpPr>
        <p:spPr>
          <a:xfrm rot="16200000" flipH="1">
            <a:off x="1916300" y="768776"/>
            <a:ext cx="376767" cy="1735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61B24D-1B60-B08B-7EF8-FA5C6BE3F5D9}"/>
              </a:ext>
            </a:extLst>
          </p:cNvPr>
          <p:cNvSpPr txBox="1"/>
          <p:nvPr/>
        </p:nvSpPr>
        <p:spPr>
          <a:xfrm>
            <a:off x="5579533" y="4030133"/>
            <a:ext cx="3200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Everything default but what is marked with red arrows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F661EE-093B-D2CB-FF0E-FD89AB0355DE}"/>
              </a:ext>
            </a:extLst>
          </p:cNvPr>
          <p:cNvSpPr txBox="1"/>
          <p:nvPr/>
        </p:nvSpPr>
        <p:spPr>
          <a:xfrm>
            <a:off x="417700" y="6320515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Pcbway.com</a:t>
            </a:r>
          </a:p>
        </p:txBody>
      </p:sp>
    </p:spTree>
    <p:extLst>
      <p:ext uri="{BB962C8B-B14F-4D97-AF65-F5344CB8AC3E}">
        <p14:creationId xmlns:p14="http://schemas.microsoft.com/office/powerpoint/2010/main" val="350225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969255AA-9378-DD1F-9429-D7319FDB6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4" y="112094"/>
            <a:ext cx="5601903" cy="556943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86F1B7-9403-81C9-949F-CF574EE0D872}"/>
              </a:ext>
            </a:extLst>
          </p:cNvPr>
          <p:cNvSpPr/>
          <p:nvPr/>
        </p:nvSpPr>
        <p:spPr>
          <a:xfrm>
            <a:off x="5265019" y="2123756"/>
            <a:ext cx="3701723" cy="21691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Bud AN-1304-A Diecast Aluminum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1A9C23-2235-9B87-7A8C-CEAAC82D5670}"/>
              </a:ext>
            </a:extLst>
          </p:cNvPr>
          <p:cNvSpPr txBox="1"/>
          <p:nvPr/>
        </p:nvSpPr>
        <p:spPr>
          <a:xfrm>
            <a:off x="1304223" y="554557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https://www.mouser.com/ProductDetail/Bud-Industries/AN-1304-A?qs=9qK3lZr%252Bi0J%2FETgT9O2KyQ%3D%3D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21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6BF8FC-0815-5B20-BFE7-3913AA16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4" y="268295"/>
            <a:ext cx="5890661" cy="39289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F7DC06-A411-476A-1727-F6AE078103DA}"/>
              </a:ext>
            </a:extLst>
          </p:cNvPr>
          <p:cNvSpPr/>
          <p:nvPr/>
        </p:nvSpPr>
        <p:spPr>
          <a:xfrm>
            <a:off x="327259" y="4420596"/>
            <a:ext cx="3701723" cy="21691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Bud AN-1304-A Diecast Aluminum Box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5D17A-5163-7AF2-8240-A7C9AD1758E8}"/>
              </a:ext>
            </a:extLst>
          </p:cNvPr>
          <p:cNvSpPr txBox="1"/>
          <p:nvPr/>
        </p:nvSpPr>
        <p:spPr>
          <a:xfrm>
            <a:off x="4283242" y="4496423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https://www.mouser.com/ProductDetail/Bud-Industries/AN-1304-A?qs=9qK3lZr%252Bi0J%2FETgT9O2KyQ%3D%3D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3548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1196-158B-8B2F-940D-00AD722D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0" y="2638632"/>
            <a:ext cx="1985866" cy="91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EFC6C-01AE-9BEE-B16B-AE41F8C22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85" r="12121" b="14281"/>
          <a:stretch/>
        </p:blipFill>
        <p:spPr>
          <a:xfrm>
            <a:off x="288400" y="3098291"/>
            <a:ext cx="676324" cy="325968"/>
          </a:xfrm>
          <a:prstGeom prst="rect">
            <a:avLst/>
          </a:prstGeom>
        </p:spPr>
      </p:pic>
      <p:pic>
        <p:nvPicPr>
          <p:cNvPr id="7" name="Picture 6" descr="A group of gold coins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69177D64-4483-3BCF-21BD-F5F432806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35" y="1850026"/>
            <a:ext cx="3125455" cy="2900402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74D1649-BB3D-9D6F-A580-65A83177597E}"/>
              </a:ext>
            </a:extLst>
          </p:cNvPr>
          <p:cNvSpPr/>
          <p:nvPr/>
        </p:nvSpPr>
        <p:spPr>
          <a:xfrm rot="16200000" flipV="1">
            <a:off x="2340269" y="3134053"/>
            <a:ext cx="527901" cy="45638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FE0E1-38E5-E337-D83E-FFE01B2D5D0D}"/>
              </a:ext>
            </a:extLst>
          </p:cNvPr>
          <p:cNvSpPr txBox="1"/>
          <p:nvPr/>
        </p:nvSpPr>
        <p:spPr>
          <a:xfrm>
            <a:off x="639507" y="3261277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X4</a:t>
            </a:r>
            <a:endParaRPr lang="en-US" sz="2400" dirty="0"/>
          </a:p>
        </p:txBody>
      </p:sp>
      <p:pic>
        <p:nvPicPr>
          <p:cNvPr id="11" name="Picture 10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F73F3E3E-6822-DC45-7554-1C7A80DB44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9" b="31075"/>
          <a:stretch/>
        </p:blipFill>
        <p:spPr>
          <a:xfrm rot="5400000">
            <a:off x="5589475" y="2408596"/>
            <a:ext cx="4370666" cy="1705358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82C577A5-958D-C769-4798-5709BDF93332}"/>
              </a:ext>
            </a:extLst>
          </p:cNvPr>
          <p:cNvSpPr/>
          <p:nvPr/>
        </p:nvSpPr>
        <p:spPr>
          <a:xfrm rot="16200000">
            <a:off x="6226928" y="3134069"/>
            <a:ext cx="527901" cy="45634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BCAF79-B9DD-7FE5-8D32-FAD9EDCE33F2}"/>
              </a:ext>
            </a:extLst>
          </p:cNvPr>
          <p:cNvSpPr/>
          <p:nvPr/>
        </p:nvSpPr>
        <p:spPr>
          <a:xfrm>
            <a:off x="1960775" y="25280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¾” 4-40 screws to attach the main box to the wood board, with washers for each screw: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7AAD6B-2DC8-9422-755E-1BD07EE6085D}"/>
              </a:ext>
            </a:extLst>
          </p:cNvPr>
          <p:cNvSpPr/>
          <p:nvPr/>
        </p:nvSpPr>
        <p:spPr>
          <a:xfrm>
            <a:off x="1699680" y="4895722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 sure to orient box so that hole for cables points towards Arduino.</a:t>
            </a:r>
          </a:p>
        </p:txBody>
      </p:sp>
    </p:spTree>
    <p:extLst>
      <p:ext uri="{BB962C8B-B14F-4D97-AF65-F5344CB8AC3E}">
        <p14:creationId xmlns:p14="http://schemas.microsoft.com/office/powerpoint/2010/main" val="1908803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37384F-7491-15DF-E95D-813E47A6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8"/>
          <a:stretch/>
        </p:blipFill>
        <p:spPr>
          <a:xfrm>
            <a:off x="276272" y="985783"/>
            <a:ext cx="5513435" cy="50366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E4EB4EA-BC12-F12A-C18A-3DEC317FC4FF}"/>
              </a:ext>
            </a:extLst>
          </p:cNvPr>
          <p:cNvSpPr/>
          <p:nvPr/>
        </p:nvSpPr>
        <p:spPr>
          <a:xfrm>
            <a:off x="2111604" y="158538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or buy already-modified AN-1304-A box as follows:</a:t>
            </a:r>
          </a:p>
        </p:txBody>
      </p:sp>
    </p:spTree>
    <p:extLst>
      <p:ext uri="{BB962C8B-B14F-4D97-AF65-F5344CB8AC3E}">
        <p14:creationId xmlns:p14="http://schemas.microsoft.com/office/powerpoint/2010/main" val="250642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F46F-41A6-48E8-CC03-4D54200F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9ECD-519C-659F-3924-A04CE149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56" y="1354284"/>
            <a:ext cx="7886700" cy="50465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Wood Board</a:t>
            </a:r>
          </a:p>
          <a:p>
            <a:r>
              <a:rPr lang="en-US" dirty="0"/>
              <a:t>Custom metal box</a:t>
            </a:r>
          </a:p>
          <a:p>
            <a:r>
              <a:rPr lang="en-US" dirty="0"/>
              <a:t>Brass screws to fasten box to board</a:t>
            </a:r>
          </a:p>
          <a:p>
            <a:r>
              <a:rPr lang="en-US" dirty="0"/>
              <a:t>Steel screws to hold electronics down</a:t>
            </a:r>
          </a:p>
          <a:p>
            <a:r>
              <a:rPr lang="en-US" dirty="0"/>
              <a:t>3d printed standoffs and thread inserts</a:t>
            </a:r>
          </a:p>
          <a:p>
            <a:r>
              <a:rPr lang="en-US" dirty="0"/>
              <a:t>M-M short Jumpers</a:t>
            </a:r>
          </a:p>
          <a:p>
            <a:r>
              <a:rPr lang="en-US" dirty="0"/>
              <a:t>F-M long jumpers</a:t>
            </a:r>
          </a:p>
          <a:p>
            <a:r>
              <a:rPr lang="en-US" dirty="0"/>
              <a:t>SP6T switch from CryoElec</a:t>
            </a:r>
          </a:p>
          <a:p>
            <a:r>
              <a:rPr lang="en-US" dirty="0"/>
              <a:t>DB 25 socket connector</a:t>
            </a:r>
          </a:p>
          <a:p>
            <a:r>
              <a:rPr lang="en-US" dirty="0"/>
              <a:t>4-40 hex standoffs</a:t>
            </a:r>
          </a:p>
          <a:p>
            <a:r>
              <a:rPr lang="en-US" dirty="0"/>
              <a:t>MicroD to dual </a:t>
            </a:r>
            <a:r>
              <a:rPr lang="en-US" dirty="0" err="1"/>
              <a:t>nanoD</a:t>
            </a:r>
            <a:r>
              <a:rPr lang="en-US" dirty="0"/>
              <a:t> breakout board and bracket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23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E5F2206-3C7A-D879-AC1C-612677D17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" b="16548"/>
          <a:stretch/>
        </p:blipFill>
        <p:spPr>
          <a:xfrm>
            <a:off x="757605" y="1344784"/>
            <a:ext cx="8386395" cy="456257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F8ED5-6F58-AF6C-F594-16D48B922521}"/>
              </a:ext>
            </a:extLst>
          </p:cNvPr>
          <p:cNvSpPr/>
          <p:nvPr/>
        </p:nvSpPr>
        <p:spPr>
          <a:xfrm>
            <a:off x="2111604" y="402454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or buy already-modified AN-1304-A lid as follows:</a:t>
            </a:r>
          </a:p>
        </p:txBody>
      </p:sp>
    </p:spTree>
    <p:extLst>
      <p:ext uri="{BB962C8B-B14F-4D97-AF65-F5344CB8AC3E}">
        <p14:creationId xmlns:p14="http://schemas.microsoft.com/office/powerpoint/2010/main" val="51230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5A90F6-CF85-BF06-4F75-E9FF9FC15568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800971E-DE4A-0844-8A5F-920D5FE73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27" y="1031790"/>
            <a:ext cx="4962745" cy="423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6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6" y="273377"/>
            <a:ext cx="8621999" cy="581273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Conclusions: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145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217240-8C99-C6E3-7778-0B247BDE5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244128"/>
            <a:ext cx="8938260" cy="1502305"/>
          </a:xfrm>
        </p:spPr>
        <p:txBody>
          <a:bodyPr/>
          <a:lstStyle/>
          <a:p>
            <a:r>
              <a:rPr lang="en-US" dirty="0"/>
              <a:t>4”x24”x0.5” White Oak Boards</a:t>
            </a:r>
          </a:p>
        </p:txBody>
      </p:sp>
      <p:pic>
        <p:nvPicPr>
          <p:cNvPr id="5" name="Picture 4" descr="A close-up of a wooden block&#10;&#10;Description automatically generated with low confidence">
            <a:extLst>
              <a:ext uri="{FF2B5EF4-FFF2-40B4-BE49-F238E27FC236}">
                <a16:creationId xmlns:a16="http://schemas.microsoft.com/office/drawing/2014/main" id="{9206343C-AC5A-3BA0-D3BD-DA2DB2F4B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6" y="2685912"/>
            <a:ext cx="2850754" cy="3107965"/>
          </a:xfrm>
          <a:prstGeom prst="rect">
            <a:avLst/>
          </a:prstGeom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886C1F4-A46E-58A3-7E69-4CC81A03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35" y="2540104"/>
            <a:ext cx="5011153" cy="2646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05524-34D3-945C-A356-FE808035E612}"/>
              </a:ext>
            </a:extLst>
          </p:cNvPr>
          <p:cNvSpPr txBox="1"/>
          <p:nvPr/>
        </p:nvSpPr>
        <p:spPr>
          <a:xfrm>
            <a:off x="3658202" y="5314022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https://ocoochhardwoods.com/detail/?i=124wo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537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9CD088-552F-59AB-52AA-F5DE0D32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"/>
            <a:ext cx="9144000" cy="61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DE37-D5B9-5A74-7B9B-11352A32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Print out template at 1:1 scale to trace hole locations to wood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9487E-9997-C0C2-ABC2-F70523B5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609024"/>
            <a:ext cx="6687299" cy="50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3AB7-9B2A-5653-46C8-17E2FDC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bits to use</a:t>
            </a:r>
          </a:p>
        </p:txBody>
      </p:sp>
      <p:pic>
        <p:nvPicPr>
          <p:cNvPr id="7" name="Picture 6" descr="A picture containing wooden, wood&#10;&#10;Description automatically generated">
            <a:extLst>
              <a:ext uri="{FF2B5EF4-FFF2-40B4-BE49-F238E27FC236}">
                <a16:creationId xmlns:a16="http://schemas.microsoft.com/office/drawing/2014/main" id="{DE64C022-C4AB-AD47-DE34-F1A262B6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05" y="1933625"/>
            <a:ext cx="3362684" cy="2761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8C613-04D3-EBEE-3C38-D1A1077A1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60" y="1933623"/>
            <a:ext cx="392074" cy="3305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7AF40-273C-9E93-8D6F-0179CBBA92B6}"/>
              </a:ext>
            </a:extLst>
          </p:cNvPr>
          <p:cNvSpPr txBox="1"/>
          <p:nvPr/>
        </p:nvSpPr>
        <p:spPr>
          <a:xfrm>
            <a:off x="872292" y="2449665"/>
            <a:ext cx="2696489" cy="155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9110" indent="-189110">
              <a:buFont typeface="Arial" panose="020B0604020202020204" pitchFamily="34" charset="0"/>
              <a:buChar char="•"/>
            </a:pPr>
            <a:r>
              <a:rPr lang="en-US" sz="1191" dirty="0"/>
              <a:t>1/16” bit: pilot holes and holes for wood screws. </a:t>
            </a:r>
          </a:p>
          <a:p>
            <a:pPr marL="189110" indent="-189110">
              <a:buFont typeface="Arial" panose="020B0604020202020204" pitchFamily="34" charset="0"/>
              <a:buChar char="•"/>
            </a:pPr>
            <a:r>
              <a:rPr lang="en-US" sz="1191" dirty="0"/>
              <a:t>1/8” bit: through holes for 4-40 screws</a:t>
            </a:r>
          </a:p>
          <a:p>
            <a:pPr marL="189110" indent="-189110">
              <a:buFont typeface="Arial" panose="020B0604020202020204" pitchFamily="34" charset="0"/>
              <a:buChar char="•"/>
            </a:pPr>
            <a:r>
              <a:rPr lang="en-US" sz="1191" dirty="0"/>
              <a:t>7/32” for 10-32 thumb screw clearance holes</a:t>
            </a:r>
          </a:p>
          <a:p>
            <a:pPr marL="189110" indent="-189110">
              <a:buFont typeface="Arial" panose="020B0604020202020204" pitchFamily="34" charset="0"/>
              <a:buChar char="•"/>
            </a:pPr>
            <a:r>
              <a:rPr lang="en-US" sz="1191" dirty="0"/>
              <a:t>5/32” to mill out slot for 4 wire header cable</a:t>
            </a:r>
          </a:p>
        </p:txBody>
      </p:sp>
    </p:spTree>
    <p:extLst>
      <p:ext uri="{BB962C8B-B14F-4D97-AF65-F5344CB8AC3E}">
        <p14:creationId xmlns:p14="http://schemas.microsoft.com/office/powerpoint/2010/main" val="150098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88B6-A5D8-0F3D-7D08-ACDD28F6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18" y="1376499"/>
            <a:ext cx="7200370" cy="877211"/>
          </a:xfrm>
        </p:spPr>
        <p:txBody>
          <a:bodyPr>
            <a:normAutofit fontScale="90000"/>
          </a:bodyPr>
          <a:lstStyle/>
          <a:p>
            <a:r>
              <a:rPr lang="en-US" dirty="0"/>
              <a:t>Knurled Brass Thumb Screws to Mount in Panel</a:t>
            </a:r>
          </a:p>
        </p:txBody>
      </p:sp>
      <p:pic>
        <p:nvPicPr>
          <p:cNvPr id="5" name="Picture 4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7F9108AB-EC2C-F0DF-AA3D-5C7BE74D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94" y="2391978"/>
            <a:ext cx="2768899" cy="142523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6627DD-5305-C171-97B3-5BAFC3CC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69" y="2391975"/>
            <a:ext cx="4160764" cy="1601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E92D0-41F1-1B5D-EF65-3E1FB7A0F619}"/>
              </a:ext>
            </a:extLst>
          </p:cNvPr>
          <p:cNvSpPr txBox="1"/>
          <p:nvPr/>
        </p:nvSpPr>
        <p:spPr>
          <a:xfrm>
            <a:off x="2524044" y="4256935"/>
            <a:ext cx="4034118" cy="27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91" dirty="0">
                <a:hlinkClick r:id="rId4"/>
              </a:rPr>
              <a:t>https://www.mcmaster.com/92421A645/</a:t>
            </a:r>
            <a:r>
              <a:rPr lang="en-US" sz="119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26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52D25-DADB-B1F7-4182-9E9810935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5" y="2477334"/>
            <a:ext cx="5753908" cy="4318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C22F4-6C6F-B9C2-D2EC-E5A7D6C8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552" y="613571"/>
            <a:ext cx="5124722" cy="30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50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1049</TotalTime>
  <Words>527</Words>
  <Application>Microsoft Office PowerPoint</Application>
  <PresentationFormat>On-screen Show (4:3)</PresentationFormat>
  <Paragraphs>76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SP6T Control System</vt:lpstr>
      <vt:lpstr>PowerPoint Presentation</vt:lpstr>
      <vt:lpstr>Bill of materials</vt:lpstr>
      <vt:lpstr>4”x24”x0.5” White Oak Boards</vt:lpstr>
      <vt:lpstr>PowerPoint Presentation</vt:lpstr>
      <vt:lpstr>Print out template at 1:1 scale to trace hole locations to wood board</vt:lpstr>
      <vt:lpstr>Drill bits to use</vt:lpstr>
      <vt:lpstr>Knurled Brass Thumb Screws to Mount in 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Order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62</cp:revision>
  <dcterms:created xsi:type="dcterms:W3CDTF">2024-08-11T02:08:56Z</dcterms:created>
  <dcterms:modified xsi:type="dcterms:W3CDTF">2024-08-30T02:25:11Z</dcterms:modified>
</cp:coreProperties>
</file>